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82"/>
  </p:notesMasterIdLst>
  <p:sldIdLst>
    <p:sldId id="256" r:id="rId4"/>
    <p:sldId id="351" r:id="rId5"/>
    <p:sldId id="352" r:id="rId6"/>
    <p:sldId id="367" r:id="rId7"/>
    <p:sldId id="368" r:id="rId8"/>
    <p:sldId id="369" r:id="rId9"/>
    <p:sldId id="370" r:id="rId10"/>
    <p:sldId id="343" r:id="rId11"/>
    <p:sldId id="344" r:id="rId12"/>
    <p:sldId id="345" r:id="rId13"/>
    <p:sldId id="346" r:id="rId14"/>
    <p:sldId id="347" r:id="rId15"/>
    <p:sldId id="349" r:id="rId16"/>
    <p:sldId id="371" r:id="rId17"/>
    <p:sldId id="372" r:id="rId18"/>
    <p:sldId id="373" r:id="rId19"/>
    <p:sldId id="374" r:id="rId20"/>
    <p:sldId id="348" r:id="rId21"/>
    <p:sldId id="350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26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83" r:id="rId46"/>
    <p:sldId id="384" r:id="rId47"/>
    <p:sldId id="385" r:id="rId48"/>
    <p:sldId id="386" r:id="rId49"/>
    <p:sldId id="387" r:id="rId50"/>
    <p:sldId id="388" r:id="rId51"/>
    <p:sldId id="389" r:id="rId52"/>
    <p:sldId id="390" r:id="rId53"/>
    <p:sldId id="391" r:id="rId54"/>
    <p:sldId id="392" r:id="rId55"/>
    <p:sldId id="393" r:id="rId56"/>
    <p:sldId id="394" r:id="rId57"/>
    <p:sldId id="395" r:id="rId58"/>
    <p:sldId id="396" r:id="rId59"/>
    <p:sldId id="397" r:id="rId60"/>
    <p:sldId id="398" r:id="rId61"/>
    <p:sldId id="399" r:id="rId62"/>
    <p:sldId id="400" r:id="rId63"/>
    <p:sldId id="401" r:id="rId64"/>
    <p:sldId id="327" r:id="rId65"/>
    <p:sldId id="340" r:id="rId66"/>
    <p:sldId id="328" r:id="rId67"/>
    <p:sldId id="329" r:id="rId68"/>
    <p:sldId id="341" r:id="rId69"/>
    <p:sldId id="330" r:id="rId70"/>
    <p:sldId id="339" r:id="rId71"/>
    <p:sldId id="331" r:id="rId72"/>
    <p:sldId id="342" r:id="rId73"/>
    <p:sldId id="332" r:id="rId74"/>
    <p:sldId id="333" r:id="rId75"/>
    <p:sldId id="334" r:id="rId76"/>
    <p:sldId id="337" r:id="rId77"/>
    <p:sldId id="338" r:id="rId78"/>
    <p:sldId id="335" r:id="rId79"/>
    <p:sldId id="336" r:id="rId80"/>
    <p:sldId id="264" r:id="rId8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5" autoAdjust="0"/>
  </p:normalViewPr>
  <p:slideViewPr>
    <p:cSldViewPr>
      <p:cViewPr>
        <p:scale>
          <a:sx n="125" d="100"/>
          <a:sy n="125" d="100"/>
        </p:scale>
        <p:origin x="1194" y="45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832648" cy="1080120"/>
          </a:xfrm>
        </p:spPr>
        <p:txBody>
          <a:bodyPr/>
          <a:lstStyle/>
          <a:p>
            <a:r>
              <a:rPr lang="en-US" altLang="ko-KR" sz="1800"/>
              <a:t>Read Paper</a:t>
            </a:r>
            <a:endParaRPr lang="en-US" altLang="ko-KR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baseline="-5000"/>
              <a:t>MoonNyeon KiM</a:t>
            </a: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1E8424-3612-4076-B66B-D1D8D9959A0F}"/>
              </a:ext>
            </a:extLst>
          </p:cNvPr>
          <p:cNvSpPr txBox="1"/>
          <p:nvPr/>
        </p:nvSpPr>
        <p:spPr>
          <a:xfrm>
            <a:off x="755576" y="555526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Deep Learning based Vehicle Position and Orientation Estimation via Inverse Perpective Mapping Image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1B1F89-3B33-4534-A3F7-E91745F38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347614"/>
            <a:ext cx="4162971" cy="344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9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EE05F-D476-4228-BDD6-E83742437D90}"/>
              </a:ext>
            </a:extLst>
          </p:cNvPr>
          <p:cNvSpPr txBox="1"/>
          <p:nvPr/>
        </p:nvSpPr>
        <p:spPr>
          <a:xfrm>
            <a:off x="4067944" y="1131590"/>
            <a:ext cx="4588328" cy="592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단안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(Monocular)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영상을 사용해 위치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방향을 추정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(Estimating)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B2D4CB-C331-4E22-939C-0FD92DDE8CAD}"/>
              </a:ext>
            </a:extLst>
          </p:cNvPr>
          <p:cNvSpPr txBox="1"/>
          <p:nvPr/>
        </p:nvSpPr>
        <p:spPr>
          <a:xfrm>
            <a:off x="4067944" y="1923678"/>
            <a:ext cx="4588328" cy="2808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영상으로부터 거리를 효과적으로 추정하기 위해 역원근법</a:t>
            </a:r>
            <a:r>
              <a:rPr lang="en-US" altLang="ko-KR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(Inverse Perspective)</a:t>
            </a:r>
            <a:r>
              <a:rPr lang="ko-KR" altLang="en-US" sz="24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맵핑 사용</a:t>
            </a:r>
            <a:endParaRPr lang="en-US" altLang="ko-KR" sz="24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858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관성측정장치를 이용해 피치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롤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모션을 취소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(Cancle)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조감도로 투영</a:t>
            </a:r>
            <a:endParaRPr lang="en-US" altLang="ko-KR" sz="20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1085850" lvl="1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2) CNN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이용해 차량 위치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크기</a:t>
            </a:r>
            <a:r>
              <a:rPr lang="en-US" altLang="ko-KR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 검출</a:t>
            </a:r>
            <a:endParaRPr lang="en-US" altLang="ko-KR" sz="20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85B7D1-C3C9-430F-B770-4228483D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4332349" cy="155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95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EB7457-F43D-4100-88E1-E1DA62EF7E0B}"/>
              </a:ext>
            </a:extLst>
          </p:cNvPr>
          <p:cNvSpPr txBox="1"/>
          <p:nvPr/>
        </p:nvSpPr>
        <p:spPr>
          <a:xfrm>
            <a:off x="827584" y="411510"/>
            <a:ext cx="7560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Uncertainty-based Traffic Accident Anticipation with Spatio-Temporal Relational Learning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412767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76AC4CF-264A-499B-921A-F3CF6C07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19622"/>
            <a:ext cx="4039984" cy="16013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E04A06-FAEC-4995-8253-F5DD8854FF64}"/>
              </a:ext>
            </a:extLst>
          </p:cNvPr>
          <p:cNvSpPr txBox="1"/>
          <p:nvPr/>
        </p:nvSpPr>
        <p:spPr>
          <a:xfrm>
            <a:off x="4355976" y="1894242"/>
            <a:ext cx="4588328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공간적 특징 관계를 얻기 위해 </a:t>
            </a:r>
            <a:b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Graph Convolutional Network(GCN)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시간적 특징은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RNN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얻는다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73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B9BFA-FD00-457C-B611-7BA2EFD5D541}"/>
              </a:ext>
            </a:extLst>
          </p:cNvPr>
          <p:cNvSpPr txBox="1"/>
          <p:nvPr/>
        </p:nvSpPr>
        <p:spPr>
          <a:xfrm>
            <a:off x="2026205" y="315951"/>
            <a:ext cx="4588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Deep Spatio-Temporal Representation for Detection of Road Accident using Stacked Autoencoder</a:t>
            </a:r>
            <a:endParaRPr lang="en-US" altLang="ko-KR" sz="1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5C2C6D-1B24-47A2-926A-F831C7D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635646"/>
            <a:ext cx="3961234" cy="31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33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0CD1B-A53F-40BB-B602-9C7F575DDE1C}"/>
              </a:ext>
            </a:extLst>
          </p:cNvPr>
          <p:cNvSpPr txBox="1"/>
          <p:nvPr/>
        </p:nvSpPr>
        <p:spPr>
          <a:xfrm>
            <a:off x="4574721" y="2067694"/>
            <a:ext cx="4588328" cy="134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CCTV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상황에서 시공간 볼륨을 학습해 사고를 검출한다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사고를 검출할 때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Reconstruction Error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Likelihood of the deep representation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사용한다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55E22-6CE6-44AF-B4F2-EA66F25E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544" y="466713"/>
            <a:ext cx="6983115" cy="450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5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90C042-255F-49CC-B160-E4C85AD58510}"/>
              </a:ext>
            </a:extLst>
          </p:cNvPr>
          <p:cNvSpPr txBox="1"/>
          <p:nvPr/>
        </p:nvSpPr>
        <p:spPr>
          <a:xfrm>
            <a:off x="2483768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Predicting</a:t>
            </a:r>
            <a:r>
              <a:rPr lang="ko-KR" altLang="en-US" sz="1800"/>
              <a:t> </a:t>
            </a:r>
            <a:r>
              <a:rPr lang="en-US" altLang="ko-KR" sz="1800"/>
              <a:t>Future</a:t>
            </a:r>
            <a:r>
              <a:rPr lang="ko-KR" altLang="en-US" sz="1800"/>
              <a:t> </a:t>
            </a:r>
            <a:r>
              <a:rPr lang="en-US" altLang="ko-KR" sz="1800"/>
              <a:t>Frame</a:t>
            </a:r>
            <a:r>
              <a:rPr lang="ko-KR" altLang="en-US" sz="1800"/>
              <a:t> </a:t>
            </a:r>
            <a:r>
              <a:rPr lang="en-US" altLang="ko-KR" sz="1800"/>
              <a:t>using</a:t>
            </a:r>
            <a:r>
              <a:rPr lang="ko-KR" altLang="en-US" sz="1800"/>
              <a:t> </a:t>
            </a:r>
            <a:r>
              <a:rPr lang="en-US" altLang="ko-KR" sz="1800"/>
              <a:t>Retrospective</a:t>
            </a:r>
            <a:r>
              <a:rPr lang="ko-KR" altLang="en-US" sz="1800"/>
              <a:t> </a:t>
            </a:r>
            <a:r>
              <a:rPr lang="en-US" altLang="ko-KR" sz="1800"/>
              <a:t>Cycle</a:t>
            </a:r>
            <a:r>
              <a:rPr lang="ko-KR" altLang="en-US" sz="1800"/>
              <a:t> </a:t>
            </a:r>
            <a:r>
              <a:rPr lang="en-US" altLang="ko-KR" sz="1800"/>
              <a:t>GAN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E179-13D2-4C6F-A3A1-83317EC55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848" y="1059582"/>
            <a:ext cx="5130304" cy="38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08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A690272-14AF-4871-96BB-C0D128F61C8F}"/>
              </a:ext>
            </a:extLst>
          </p:cNvPr>
          <p:cNvSpPr txBox="1">
            <a:spLocks/>
          </p:cNvSpPr>
          <p:nvPr/>
        </p:nvSpPr>
        <p:spPr>
          <a:xfrm>
            <a:off x="0" y="987574"/>
            <a:ext cx="9144000" cy="352839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후향적 사이클 제약조건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(Retrospective cycle constraints)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양방향 예측의 일관성을 적용하면서 미래와 과거의 프레임을 예측할 수 있는 단일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(single generator)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훈련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가짜 프레임을 식별하기 뿐만 아니라 가짜 시퀀스와 실제 시퀀스를 구별하기 위해 두 개의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판별기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(discriminator)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시퀀스 판별기는 시간적으로 일관된 프레임을 예측하는데 중요한 역할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4EE7D-21BC-4219-BAD5-19EEECEE7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48" y="627534"/>
            <a:ext cx="7002704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9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A57393-24E5-400E-A1EF-CFA7F943F7A9}"/>
              </a:ext>
            </a:extLst>
          </p:cNvPr>
          <p:cNvSpPr txBox="1"/>
          <p:nvPr/>
        </p:nvSpPr>
        <p:spPr>
          <a:xfrm>
            <a:off x="2195736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Enhancing Traffic Scene Predictions with Generative Adversarial Networks</a:t>
            </a:r>
            <a:endParaRPr lang="en-US" altLang="ko-KR" sz="1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0A6725A-43C5-46DB-8F6B-C5C6D0EB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08" y="1204256"/>
            <a:ext cx="6124612" cy="36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6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89D433-761B-4147-83D3-6531465FDEDF}"/>
              </a:ext>
            </a:extLst>
          </p:cNvPr>
          <p:cNvSpPr txBox="1"/>
          <p:nvPr/>
        </p:nvSpPr>
        <p:spPr>
          <a:xfrm>
            <a:off x="2261507" y="2044145"/>
            <a:ext cx="4588328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안정적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(reliably)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다음 프레임을 예측할 수 있는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단계 파이프라인 제안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첫번째로 미래 프레임을 생성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두번째로 사실적으로 보이도록 프레임 개선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567E6A-2672-477D-B237-A9F8879954BC}"/>
              </a:ext>
            </a:extLst>
          </p:cNvPr>
          <p:cNvSpPr txBox="1"/>
          <p:nvPr/>
        </p:nvSpPr>
        <p:spPr>
          <a:xfrm>
            <a:off x="-1044624" y="562969"/>
            <a:ext cx="4825021" cy="288032"/>
          </a:xfrm>
          <a:prstGeom prst="rect">
            <a:avLst/>
          </a:prstGeom>
        </p:spPr>
        <p:txBody>
          <a:bodyPr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Generator Structure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E73E99-D9EF-4AC9-8C15-F61A65D2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864096"/>
            <a:ext cx="1510181" cy="415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14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E0288E-0E28-4EF3-9B1C-00D5BA208E4B}"/>
              </a:ext>
            </a:extLst>
          </p:cNvPr>
          <p:cNvSpPr txBox="1"/>
          <p:nvPr/>
        </p:nvSpPr>
        <p:spPr>
          <a:xfrm>
            <a:off x="1907704" y="483518"/>
            <a:ext cx="45883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  <a:cs typeface="+mn-cs"/>
              </a:rPr>
              <a:t>Egocentric Vision-based </a:t>
            </a:r>
          </a:p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  <a:cs typeface="+mn-cs"/>
              </a:rPr>
              <a:t>Future Vehicle Localization for Intelligent Driving Assistance Systems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4" name="그림 5">
            <a:extLst>
              <a:ext uri="{FF2B5EF4-FFF2-40B4-BE49-F238E27FC236}">
                <a16:creationId xmlns:a16="http://schemas.microsoft.com/office/drawing/2014/main" id="{D2AFBC6E-CEE8-49E5-82C9-87099B81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7073"/>
            <a:ext cx="5023421" cy="309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423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B93878-6175-4B98-8B9E-B4C0BA177A1D}"/>
              </a:ext>
            </a:extLst>
          </p:cNvPr>
          <p:cNvSpPr txBox="1"/>
          <p:nvPr/>
        </p:nvSpPr>
        <p:spPr>
          <a:xfrm>
            <a:off x="1979712" y="627534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Future Video Synthesis with Object Motion Prediction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336021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965D9F-2F88-49A0-A652-2706844DBCF0}"/>
              </a:ext>
            </a:extLst>
          </p:cNvPr>
          <p:cNvSpPr txBox="1"/>
          <p:nvPr/>
        </p:nvSpPr>
        <p:spPr>
          <a:xfrm>
            <a:off x="4716016" y="2067694"/>
            <a:ext cx="4588328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맨날 보았던 비디오 프레임 예측 접근방법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영상 직접 합성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(synthesizing directly)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대신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배경과 움직이는 물체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(object)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분리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(decoupling)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 장면 역학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(scene dynamics)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이해하도록 설계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F3686B-BBEA-46C5-B2C4-6A71E97C0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75606"/>
            <a:ext cx="646713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2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651408-5F7D-427D-8DDC-FE27D400D561}"/>
              </a:ext>
            </a:extLst>
          </p:cNvPr>
          <p:cNvSpPr txBox="1"/>
          <p:nvPr/>
        </p:nvSpPr>
        <p:spPr>
          <a:xfrm>
            <a:off x="2195736" y="483518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Fast Unsupervised Anomaly Detection in Traffic Videos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6FEAC1-5B98-40F4-8D90-9A652B8C4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920" y="1491630"/>
            <a:ext cx="4774840" cy="338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8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F77CA7-580D-4EC6-9D62-E159A0739F10}"/>
              </a:ext>
            </a:extLst>
          </p:cNvPr>
          <p:cNvSpPr txBox="1"/>
          <p:nvPr/>
        </p:nvSpPr>
        <p:spPr>
          <a:xfrm>
            <a:off x="4572000" y="317593"/>
            <a:ext cx="4591050" cy="1091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처리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후보 선택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역추적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(backtracking)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이상 검출의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 모듈로 빠른 비지도 이상 검출 시스템 제안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AA7B10-02ED-4029-A9BB-42BB7523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933141"/>
            <a:ext cx="4176465" cy="2557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081C693-D6E4-493E-8901-B6E05F417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343" y="2211710"/>
            <a:ext cx="4176464" cy="229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7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5BAFDA-4DA9-4D7F-8F8B-683B4EA724D7}"/>
              </a:ext>
            </a:extLst>
          </p:cNvPr>
          <p:cNvSpPr txBox="1"/>
          <p:nvPr/>
        </p:nvSpPr>
        <p:spPr>
          <a:xfrm>
            <a:off x="2123728" y="627534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Unsupervised Anomaly Detection with Generative Adversarial Networks to Guide Marker Discovery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04B400-071A-47F4-B9DB-5967A0C3A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600394"/>
            <a:ext cx="8460432" cy="305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73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DB92A-1D18-4B6F-8785-F4BF81923B15}"/>
              </a:ext>
            </a:extLst>
          </p:cNvPr>
          <p:cNvSpPr txBox="1"/>
          <p:nvPr/>
        </p:nvSpPr>
        <p:spPr>
          <a:xfrm>
            <a:off x="4716016" y="1707654"/>
            <a:ext cx="4591050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공간에서 잠재 공간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(latent space)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으로의 맵핑을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기반으로 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이상 점수 체계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(anomaly scoring scheme)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수반해 </a:t>
            </a:r>
            <a:b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해부학적인 매니폴드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(manifold)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학습하는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DCGAN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기반의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AnoGAN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제안한다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AB0DE5-6C49-4F7E-9E8E-0E9E358BC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89000"/>
            <a:ext cx="5173389" cy="29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5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5B724E-2D3E-4E26-BC65-426AE4B80742}"/>
              </a:ext>
            </a:extLst>
          </p:cNvPr>
          <p:cNvSpPr txBox="1"/>
          <p:nvPr/>
        </p:nvSpPr>
        <p:spPr>
          <a:xfrm>
            <a:off x="2555776" y="267494"/>
            <a:ext cx="45910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Pseudo-LiDAR from Visual Depth Estimation: Bridging the Gap in 3D Object Detection for Autonomous Driving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3CC319-D67B-4AE1-9630-CFDF73879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7614"/>
            <a:ext cx="6606480" cy="331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7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2A3475-E13A-4350-B3F9-4606C72052DA}"/>
              </a:ext>
            </a:extLst>
          </p:cNvPr>
          <p:cNvSpPr txBox="1"/>
          <p:nvPr/>
        </p:nvSpPr>
        <p:spPr>
          <a:xfrm>
            <a:off x="4067944" y="1776884"/>
            <a:ext cx="4591050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 논문에서 검출 성능이 데이터의 질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(quality)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아니라 데이터의 표현 방식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(representation)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있다고 주장</a:t>
            </a:r>
            <a:endParaRPr lang="en-US" altLang="ko-KR" sz="18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영상에서 깊이 맵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(Depth map)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추정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(estimation)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하여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LiDAR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방식으로 변환해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3D Object Detection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성능을 높임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0A4069-E8B7-4F35-814A-F957B3E8D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05082"/>
            <a:ext cx="436412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037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88AF6E-60E4-4384-BA3A-F877E6DD46B6}"/>
              </a:ext>
            </a:extLst>
          </p:cNvPr>
          <p:cNvSpPr txBox="1"/>
          <p:nvPr/>
        </p:nvSpPr>
        <p:spPr>
          <a:xfrm>
            <a:off x="2411760" y="627534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Anticipating Traffic Accidents with Adaptive Loss and Large-scale Incident DB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C76D94-8144-4535-9B35-48C4CDE6E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377830"/>
            <a:ext cx="4591050" cy="374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7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9E917-97F4-4B84-94E4-84357F918262}"/>
              </a:ext>
            </a:extLst>
          </p:cNvPr>
          <p:cNvSpPr txBox="1"/>
          <p:nvPr/>
        </p:nvSpPr>
        <p:spPr>
          <a:xfrm>
            <a:off x="4283968" y="1995686"/>
            <a:ext cx="4591050" cy="841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Curriculum Learning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영감을 받아 학습이 진행됨에 따라 점차적으로 이전 예측을 학습할 수 있도록 하는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AdaLEA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제안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9373AD-122A-4A46-B699-022A063A4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82392"/>
            <a:ext cx="3095099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2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F14BB903-2110-4DC6-9E88-EBB71D3D2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1131590"/>
            <a:ext cx="5753869" cy="26377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Egocentric view, challenging driving scenarios such as intersections.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Multi-stream RNN encoder-decoder (RNN-ED)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1400" b="1" dirty="0">
                <a:solidFill>
                  <a:srgbClr val="445569"/>
                </a:solidFill>
                <a:latin typeface="+mj-ea"/>
                <a:ea typeface="+mj-ea"/>
              </a:rPr>
              <a:t>Honda Egocentric View - Intersection (HEV-I) dataset</a:t>
            </a:r>
          </a:p>
          <a:p>
            <a:pPr marL="342900" indent="-342900">
              <a:lnSpc>
                <a:spcPct val="150000"/>
              </a:lnSpc>
              <a:buFontTx/>
              <a:buChar char="•"/>
              <a:defRPr/>
            </a:pPr>
            <a:endParaRPr lang="en-US" altLang="ko-KR" sz="1400" b="1" dirty="0">
              <a:solidFill>
                <a:srgbClr val="445569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Tx/>
              <a:buChar char="•"/>
              <a:defRPr/>
            </a:pPr>
            <a:endParaRPr lang="ko-KR" altLang="en-US" sz="1400" b="1" dirty="0">
              <a:solidFill>
                <a:srgbClr val="445569"/>
              </a:solidFill>
              <a:latin typeface="+mj-ea"/>
              <a:ea typeface="+mj-ea"/>
            </a:endParaRP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A0B50AB-57F5-4B77-8A9E-00B461888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3786" r="607"/>
          <a:stretch>
            <a:fillRect/>
          </a:stretch>
        </p:blipFill>
        <p:spPr bwMode="auto">
          <a:xfrm>
            <a:off x="194847" y="2571750"/>
            <a:ext cx="6594295" cy="204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7390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D34DF1-AA44-40DA-82F9-8F06801D1C2B}"/>
              </a:ext>
            </a:extLst>
          </p:cNvPr>
          <p:cNvSpPr txBox="1"/>
          <p:nvPr/>
        </p:nvSpPr>
        <p:spPr>
          <a:xfrm>
            <a:off x="2123728" y="483518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Exploring Intermediate Representation for Monocular Vehicle Pose Estimation</a:t>
            </a:r>
            <a:endParaRPr lang="en-US" altLang="ko-KR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636695-0376-434D-9F5C-540FF64B2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9622"/>
            <a:ext cx="9144000" cy="26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34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5A165-076B-45B4-B026-7544CF7A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90174"/>
            <a:ext cx="7524328" cy="176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9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3FEF9E-5E5F-4061-A136-44F9B5A0BC99}"/>
              </a:ext>
            </a:extLst>
          </p:cNvPr>
          <p:cNvSpPr txBox="1"/>
          <p:nvPr/>
        </p:nvSpPr>
        <p:spPr>
          <a:xfrm>
            <a:off x="1979712" y="627534"/>
            <a:ext cx="4591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Joint Monocular 3D Vehicle Detection and Tracking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45B17-6FA6-4011-9025-D23406D3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40" y="1319704"/>
            <a:ext cx="6822504" cy="359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24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CEFDE-7DB9-4052-9C6B-34F22756C5FA}"/>
              </a:ext>
            </a:extLst>
          </p:cNvPr>
          <p:cNvSpPr txBox="1"/>
          <p:nvPr/>
        </p:nvSpPr>
        <p:spPr>
          <a:xfrm>
            <a:off x="3995936" y="1851670"/>
            <a:ext cx="4591050" cy="1340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Our method leverages 3D box depth-ordering matching for robust instance association and utilizes 3D trajectory prediction for re-identification of occluded vehicles.</a:t>
            </a:r>
            <a:endParaRPr lang="en-US" altLang="ko-KR" sz="1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DF344D-85E7-40B4-BEA8-E4378AB66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48" y="1203598"/>
            <a:ext cx="6809645" cy="330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7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259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345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538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531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5020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35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AE4640F-AD5B-4911-BAA6-965F2050B04A}"/>
              </a:ext>
            </a:extLst>
          </p:cNvPr>
          <p:cNvSpPr txBox="1"/>
          <p:nvPr/>
        </p:nvSpPr>
        <p:spPr>
          <a:xfrm>
            <a:off x="2195736" y="339502"/>
            <a:ext cx="45883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Unsupervised Trafﬁc Accident </a:t>
            </a:r>
          </a:p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45569"/>
                </a:solidFill>
                <a:latin typeface="+mn-ea"/>
                <a:ea typeface="+mn-ea"/>
              </a:rPr>
              <a:t>Detection in First-Person Videos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45569"/>
              </a:solidFill>
              <a:latin typeface="+mn-ea"/>
              <a:ea typeface="+mn-ea"/>
            </a:endParaRPr>
          </a:p>
        </p:txBody>
      </p:sp>
      <p:pic>
        <p:nvPicPr>
          <p:cNvPr id="4" name="그림 1">
            <a:extLst>
              <a:ext uri="{FF2B5EF4-FFF2-40B4-BE49-F238E27FC236}">
                <a16:creationId xmlns:a16="http://schemas.microsoft.com/office/drawing/2014/main" id="{33220318-8D14-4183-B69F-F5F1B027D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"/>
          <a:stretch>
            <a:fillRect/>
          </a:stretch>
        </p:blipFill>
        <p:spPr bwMode="auto">
          <a:xfrm>
            <a:off x="1619672" y="1312603"/>
            <a:ext cx="5983412" cy="349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6124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65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953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064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2561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4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209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801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6546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08203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51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8">
            <a:extLst>
              <a:ext uri="{FF2B5EF4-FFF2-40B4-BE49-F238E27FC236}">
                <a16:creationId xmlns:a16="http://schemas.microsoft.com/office/drawing/2014/main" id="{4AF49B77-FA69-4192-9645-ED98ED4C9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699542"/>
            <a:ext cx="5831657" cy="27111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rgbClr val="445569"/>
                </a:solidFill>
                <a:latin typeface="+mj-ea"/>
                <a:ea typeface="+mj-ea"/>
              </a:rPr>
              <a:t>Predict the future locations of objects. </a:t>
            </a:r>
            <a:r>
              <a:rPr lang="en-US" altLang="ko-KR" sz="100" b="1" dirty="0">
                <a:solidFill>
                  <a:schemeClr val="bg1"/>
                </a:solidFill>
                <a:latin typeface="+mj-ea"/>
                <a:ea typeface="+mj-ea"/>
              </a:rPr>
              <a:t>d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445569"/>
                </a:solidFill>
                <a:latin typeface="맑은 고딕" panose="020B0503020000020004" pitchFamily="50" charset="-127"/>
              </a:rPr>
              <a:t>Paper : Egocentric Vision-based Future Vehicle Localization for Intelligent Driving Assistance Systems</a:t>
            </a:r>
          </a:p>
          <a:p>
            <a:pPr lvl="1">
              <a:lnSpc>
                <a:spcPct val="200000"/>
              </a:lnSpc>
              <a:defRPr/>
            </a:pPr>
            <a:r>
              <a:rPr lang="en-US" altLang="ko-KR" sz="300" b="1" dirty="0">
                <a:solidFill>
                  <a:schemeClr val="bg1"/>
                </a:solidFill>
                <a:latin typeface="맑은 고딕" panose="020B0503020000020004" pitchFamily="50" charset="-127"/>
                <a:ea typeface="+mj-ea"/>
              </a:rPr>
              <a:t>d</a:t>
            </a:r>
            <a:endParaRPr lang="en-US" altLang="ko-KR" sz="3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altLang="ko-KR" sz="1200" b="1" dirty="0">
                <a:solidFill>
                  <a:srgbClr val="445569"/>
                </a:solidFill>
                <a:latin typeface="+mj-ea"/>
                <a:ea typeface="+mj-ea"/>
              </a:rPr>
              <a:t>Compare predicted object locations to the actual locations.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445569"/>
                </a:solidFill>
                <a:latin typeface="+mj-ea"/>
                <a:ea typeface="+mj-ea"/>
              </a:rPr>
              <a:t>unexpected roadway events </a:t>
            </a:r>
            <a:r>
              <a:rPr lang="en-US" altLang="ko-KR" sz="1200" dirty="0">
                <a:solidFill>
                  <a:srgbClr val="445569"/>
                </a:solidFill>
                <a:latin typeface="맑은 고딕" panose="020B0503020000020004" pitchFamily="50" charset="-127"/>
              </a:rPr>
              <a:t>⇒ unexpected changes in an object’s speed or position. </a:t>
            </a:r>
          </a:p>
          <a:p>
            <a:pPr marL="457200" lvl="1" indent="0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맑은 고딕" panose="020B0503020000020004" pitchFamily="50" charset="-127"/>
              </a:rPr>
              <a:t>⇒ Three different anomaly detection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0F1F8A-CBAB-4993-8238-341F6C1FC28F}"/>
              </a:ext>
            </a:extLst>
          </p:cNvPr>
          <p:cNvSpPr txBox="1"/>
          <p:nvPr/>
        </p:nvSpPr>
        <p:spPr>
          <a:xfrm>
            <a:off x="2169328" y="2118071"/>
            <a:ext cx="45883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정리</a:t>
            </a:r>
            <a:endParaRPr lang="en-US" altLang="ko-KR"/>
          </a:p>
          <a:p>
            <a:pPr marL="228600" indent="-228600">
              <a:buFontTx/>
              <a:buAutoNum type="arabicPeriod"/>
              <a:defRPr/>
            </a:pPr>
            <a:r>
              <a:rPr lang="en-US" altLang="ko-KR"/>
              <a:t>object</a:t>
            </a:r>
            <a:r>
              <a:rPr lang="ko-KR" altLang="en-US"/>
              <a:t>의 미래 위치를 예측한다 </a:t>
            </a:r>
            <a:r>
              <a:rPr lang="en-US" altLang="ko-KR"/>
              <a:t>-&gt; </a:t>
            </a:r>
            <a:r>
              <a:rPr lang="ko-KR" altLang="en-US"/>
              <a:t>그 전에 하던 논문 기반</a:t>
            </a:r>
            <a:endParaRPr lang="en-US" altLang="ko-KR"/>
          </a:p>
          <a:p>
            <a:pPr marL="228600" indent="-228600">
              <a:buFontTx/>
              <a:buAutoNum type="arabicPeriod"/>
              <a:defRPr/>
            </a:pPr>
            <a:r>
              <a:rPr lang="ko-KR" altLang="en-US"/>
              <a:t>예측한 미래위치와 실제 위치를 비교한다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	- </a:t>
            </a:r>
            <a:r>
              <a:rPr lang="ko-KR" altLang="en-US"/>
              <a:t>예상치 못한 도로 사건들은 물체의 속도나 위치에 갑작스런 변화를 일으킨다</a:t>
            </a:r>
            <a:r>
              <a:rPr lang="en-US" altLang="ko-KR"/>
              <a:t>.</a:t>
            </a:r>
          </a:p>
          <a:p>
            <a:pPr>
              <a:defRPr/>
            </a:pPr>
            <a:r>
              <a:rPr lang="en-US" altLang="ko-KR"/>
              <a:t>	=&gt; </a:t>
            </a:r>
            <a:r>
              <a:rPr lang="ko-KR" altLang="en-US"/>
              <a:t>비정상적인 도로 사건을 감지</a:t>
            </a:r>
            <a:endParaRPr lang="en-US" altLang="ko-KR"/>
          </a:p>
          <a:p>
            <a:pPr>
              <a:defRPr/>
            </a:pPr>
            <a:r>
              <a:rPr lang="en-US" altLang="ko-KR"/>
              <a:t>	=&gt; 3</a:t>
            </a:r>
            <a:r>
              <a:rPr lang="ko-KR" altLang="en-US"/>
              <a:t>가지 검출 전략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5698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4078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52372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012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449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2653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02255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634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2116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8622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049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29A255-D317-4324-B276-BB488DC83801}"/>
              </a:ext>
            </a:extLst>
          </p:cNvPr>
          <p:cNvSpPr txBox="1"/>
          <p:nvPr/>
        </p:nvSpPr>
        <p:spPr>
          <a:xfrm>
            <a:off x="2123728" y="483518"/>
            <a:ext cx="45883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spc="-30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Anticipating Accidents in Dashcam Videos</a:t>
            </a:r>
            <a:endParaRPr lang="en-US" altLang="ko-KR" sz="1800" b="1" spc="-300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AA14ED-052B-4A42-B95E-09424FC78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50000"/>
          <a:stretch/>
        </p:blipFill>
        <p:spPr>
          <a:xfrm>
            <a:off x="827584" y="1419622"/>
            <a:ext cx="7846626" cy="273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50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737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771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24819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101916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6F296C6-3BC4-47FD-B14A-9EFD0AEF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378" y="727224"/>
            <a:ext cx="5313244" cy="38896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1398FD-5A8A-4094-8A3C-588762165836}"/>
              </a:ext>
            </a:extLst>
          </p:cNvPr>
          <p:cNvSpPr/>
          <p:nvPr/>
        </p:nvSpPr>
        <p:spPr>
          <a:xfrm>
            <a:off x="179512" y="33021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GAN</a:t>
            </a:r>
            <a:r>
              <a:rPr lang="ko-KR" altLang="en-US"/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6627104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F2A535-9BC7-477C-9C71-C719908EB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93404"/>
            <a:ext cx="7732836" cy="31566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101FCB8-8EAA-4E76-8EA3-329D6F5650DC}"/>
              </a:ext>
            </a:extLst>
          </p:cNvPr>
          <p:cNvSpPr/>
          <p:nvPr/>
        </p:nvSpPr>
        <p:spPr>
          <a:xfrm>
            <a:off x="179512" y="33021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GAN</a:t>
            </a:r>
            <a:r>
              <a:rPr lang="ko-KR" altLang="en-US"/>
              <a:t>모델 학습</a:t>
            </a:r>
          </a:p>
        </p:txBody>
      </p:sp>
    </p:spTree>
    <p:extLst>
      <p:ext uri="{BB962C8B-B14F-4D97-AF65-F5344CB8AC3E}">
        <p14:creationId xmlns:p14="http://schemas.microsoft.com/office/powerpoint/2010/main" val="1965488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4723455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3367AE7-7355-4F58-90FA-783E0A787AA2}"/>
              </a:ext>
            </a:extLst>
          </p:cNvPr>
          <p:cNvSpPr/>
          <p:nvPr/>
        </p:nvSpPr>
        <p:spPr>
          <a:xfrm>
            <a:off x="323528" y="4835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AnomalyDetector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A80035-D658-4870-A0B5-487B6692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7614"/>
            <a:ext cx="5904656" cy="27060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6A77C9C-9772-4DD8-B09B-6D14A3DAAD7F}"/>
              </a:ext>
            </a:extLst>
          </p:cNvPr>
          <p:cNvSpPr/>
          <p:nvPr/>
        </p:nvSpPr>
        <p:spPr>
          <a:xfrm>
            <a:off x="6052" y="4363809"/>
            <a:ext cx="91403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where the similarity between sequences could be defined as covariance for simplicity.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46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1F4C25-DFDE-498E-8510-0DBD17220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5646"/>
            <a:ext cx="9144000" cy="143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966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A5B6067-9BB2-41F0-8136-4533BB9F5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7300097" cy="289028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DEB2D35-BBC4-4D6E-B96D-EB3DC7849300}"/>
              </a:ext>
            </a:extLst>
          </p:cNvPr>
          <p:cNvSpPr/>
          <p:nvPr/>
        </p:nvSpPr>
        <p:spPr>
          <a:xfrm>
            <a:off x="323528" y="483518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AnomalyDetector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9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724013-B10A-41AD-B943-07EB083D0C82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B5BA8024-BB9C-4DDB-B92A-F81C73B5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52" y="2989261"/>
            <a:ext cx="8424936" cy="163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latin typeface="맑은 고딕" panose="020B0503020000020004" pitchFamily="50" charset="-127"/>
                <a:ea typeface="굴림" panose="020B0600000101010101" pitchFamily="50" charset="-127"/>
              </a:rPr>
              <a:t>Dynamic Spatial Attention RNN</a:t>
            </a:r>
          </a:p>
          <a:p>
            <a:pPr>
              <a:lnSpc>
                <a:spcPct val="150000"/>
              </a:lnSpc>
            </a:pPr>
            <a:r>
              <a:rPr lang="en-US" altLang="ko-KR" sz="400" dirty="0">
                <a:solidFill>
                  <a:schemeClr val="bg1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d</a:t>
            </a:r>
            <a:endParaRPr lang="en-US" altLang="ko-KR" sz="1600" b="1" dirty="0">
              <a:latin typeface="맑은 고딕" panose="020B0503020000020004" pitchFamily="50" charset="-127"/>
              <a:ea typeface="굴림" panose="020B060000010101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distribute soft-attention to candidate objects </a:t>
            </a:r>
            <a:r>
              <a:rPr lang="en-US" altLang="ko-KR" sz="1600" dirty="0" err="1">
                <a:latin typeface="맑은 고딕" panose="020B0503020000020004" pitchFamily="50" charset="-127"/>
                <a:ea typeface="굴림" panose="020B0600000101010101" pitchFamily="50" charset="-127"/>
              </a:rPr>
              <a:t>dynamaically</a:t>
            </a: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 to gather subtle cues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" dirty="0">
                <a:solidFill>
                  <a:schemeClr val="bg1"/>
                </a:solidFill>
                <a:latin typeface="맑은 고딕" panose="020B0503020000020004" pitchFamily="50" charset="-127"/>
                <a:ea typeface="굴림" panose="020B0600000101010101" pitchFamily="50" charset="-127"/>
              </a:rPr>
              <a:t>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맑은 고딕" panose="020B0503020000020004" pitchFamily="50" charset="-127"/>
                <a:ea typeface="굴림" panose="020B0600000101010101" pitchFamily="50" charset="-127"/>
              </a:rPr>
              <a:t>model the temporal dependencies of all cues to robustly anticipate an accident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632D4A-C08A-49F7-818B-361D99538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7534"/>
            <a:ext cx="7555587" cy="236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122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9CB335B-DC34-4D97-BDC2-BBEBC0C7D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69" y="987574"/>
            <a:ext cx="7635861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895E5AC-4F10-475A-9C68-2A99825140FC}"/>
              </a:ext>
            </a:extLst>
          </p:cNvPr>
          <p:cNvSpPr/>
          <p:nvPr/>
        </p:nvSpPr>
        <p:spPr>
          <a:xfrm>
            <a:off x="107504" y="33950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 Detection </a:t>
            </a:r>
            <a:r>
              <a:rPr lang="ko-KR" altLang="en-US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4523079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1CB34A-468C-42D9-BDD5-C038E12C2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038"/>
            <a:ext cx="9144000" cy="23894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F90D8FD-56D9-4272-871B-CFA5E34CF5D9}"/>
              </a:ext>
            </a:extLst>
          </p:cNvPr>
          <p:cNvSpPr/>
          <p:nvPr/>
        </p:nvSpPr>
        <p:spPr>
          <a:xfrm>
            <a:off x="251520" y="555526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AnomalyScore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2699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599F4-3810-464C-AA1B-021DA878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23020"/>
            <a:ext cx="6840760" cy="32974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9B53FF-3371-49A6-B41F-5CF5A6F8122B}"/>
              </a:ext>
            </a:extLst>
          </p:cNvPr>
          <p:cNvSpPr/>
          <p:nvPr/>
        </p:nvSpPr>
        <p:spPr>
          <a:xfrm>
            <a:off x="323528" y="2429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DR-Score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1174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0FE203-1798-4561-AA3C-D8C41F87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203598"/>
            <a:ext cx="7668344" cy="28569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36B63D-7F62-4548-B1BA-D159051AFEA2}"/>
              </a:ext>
            </a:extLst>
          </p:cNvPr>
          <p:cNvSpPr/>
          <p:nvPr/>
        </p:nvSpPr>
        <p:spPr>
          <a:xfrm>
            <a:off x="323528" y="242996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DR-Score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55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6C8265A-2DAD-4CA3-B650-29CCB6E56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15566"/>
            <a:ext cx="5400600" cy="35536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8C6BEF2-3B4A-4AA5-BDFD-3D6B5262F523}"/>
              </a:ext>
            </a:extLst>
          </p:cNvPr>
          <p:cNvSpPr/>
          <p:nvPr/>
        </p:nvSpPr>
        <p:spPr>
          <a:xfrm>
            <a:off x="179512" y="3395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Dataset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62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C6BEF2-3B4A-4AA5-BDFD-3D6B5262F523}"/>
              </a:ext>
            </a:extLst>
          </p:cNvPr>
          <p:cNvSpPr/>
          <p:nvPr/>
        </p:nvSpPr>
        <p:spPr>
          <a:xfrm>
            <a:off x="179512" y="3395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Dataset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F366E0-29A9-4BE7-B065-30833A0BA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037149"/>
            <a:ext cx="7914229" cy="306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365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117390-C6BC-497F-AC3E-52C3A19A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12192"/>
            <a:ext cx="6593284" cy="35191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EA243F4-C216-49EC-81E8-F75DC3500625}"/>
              </a:ext>
            </a:extLst>
          </p:cNvPr>
          <p:cNvSpPr/>
          <p:nvPr/>
        </p:nvSpPr>
        <p:spPr>
          <a:xfrm>
            <a:off x="251520" y="26749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Results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622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EDAE998-E843-41F0-9B9F-97A936F57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15566"/>
            <a:ext cx="4445342" cy="37444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81E98BA-A542-4756-9A41-F77249CFCE12}"/>
              </a:ext>
            </a:extLst>
          </p:cNvPr>
          <p:cNvSpPr/>
          <p:nvPr/>
        </p:nvSpPr>
        <p:spPr>
          <a:xfrm>
            <a:off x="251520" y="267494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Results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89890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2E3C75-9FB7-41F7-B545-0BDC91AB8FF7}"/>
              </a:ext>
            </a:extLst>
          </p:cNvPr>
          <p:cNvSpPr txBox="1"/>
          <p:nvPr/>
        </p:nvSpPr>
        <p:spPr>
          <a:xfrm>
            <a:off x="1979712" y="699542"/>
            <a:ext cx="576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1800"/>
              <a:t>Vision-based Real-time Traffic Accident Detection</a:t>
            </a:r>
            <a:endParaRPr lang="en-US" altLang="ko-KR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859B2-8850-4178-8250-0B47BC32E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275606"/>
            <a:ext cx="5587420" cy="336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77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6367EE-7911-443B-9CA9-5BFB10B2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627534"/>
            <a:ext cx="2066515" cy="41559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8BF1A-7BD0-4562-9CCB-92D57CD3A33E}"/>
              </a:ext>
            </a:extLst>
          </p:cNvPr>
          <p:cNvSpPr txBox="1"/>
          <p:nvPr/>
        </p:nvSpPr>
        <p:spPr>
          <a:xfrm>
            <a:off x="179512" y="123478"/>
            <a:ext cx="2592288" cy="34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Proposed</a:t>
            </a:r>
            <a:r>
              <a:rPr lang="ko-KR" altLang="en-US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18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Approach</a:t>
            </a:r>
            <a:endParaRPr lang="ko-KR" altLang="en-US" sz="18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D936A-5F03-4700-B2C9-1B74C50DFB64}"/>
              </a:ext>
            </a:extLst>
          </p:cNvPr>
          <p:cNvSpPr txBox="1"/>
          <p:nvPr/>
        </p:nvSpPr>
        <p:spPr>
          <a:xfrm>
            <a:off x="3851920" y="1776884"/>
            <a:ext cx="4588328" cy="1589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Gaussian Mixture Model(GMM)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사용해 차량을 탐지</a:t>
            </a:r>
            <a:endParaRPr lang="en-US" altLang="ko-KR" sz="1800" b="1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평균 시프트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(Mean Shift)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알고리즘으로 추적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(Tracking)</a:t>
            </a:r>
          </a:p>
          <a:p>
            <a:pPr marL="342900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 위치 변화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가속도</a:t>
            </a:r>
            <a:r>
              <a:rPr lang="en-US" altLang="ko-KR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8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방향의 매개변수로 사고 판단</a:t>
            </a:r>
            <a:endParaRPr lang="en-US" altLang="ko-KR" sz="1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2935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3872</TotalTime>
  <Words>775</Words>
  <Application>Microsoft Office PowerPoint</Application>
  <PresentationFormat>화면 슬라이드 쇼(16:9)</PresentationFormat>
  <Paragraphs>115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78</vt:i4>
      </vt:variant>
    </vt:vector>
  </HeadingPairs>
  <TitlesOfParts>
    <vt:vector size="87" baseType="lpstr">
      <vt:lpstr>Arial Unicode MS</vt:lpstr>
      <vt:lpstr>Arial</vt:lpstr>
      <vt:lpstr>Wingdings</vt:lpstr>
      <vt:lpstr>나눔스퀘어 Bold</vt:lpstr>
      <vt:lpstr>나눔스퀘어 ExtraBold</vt:lpstr>
      <vt:lpstr>맑은 고딕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189</cp:revision>
  <dcterms:created xsi:type="dcterms:W3CDTF">2016-12-05T23:26:54Z</dcterms:created>
  <dcterms:modified xsi:type="dcterms:W3CDTF">2022-01-05T07:29:24Z</dcterms:modified>
</cp:coreProperties>
</file>